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7" r:id="rId1"/>
  </p:sldMasterIdLst>
  <p:notesMasterIdLst>
    <p:notesMasterId r:id="rId21"/>
  </p:notesMasterIdLst>
  <p:handoutMasterIdLst>
    <p:handoutMasterId r:id="rId22"/>
  </p:handoutMasterIdLst>
  <p:sldIdLst>
    <p:sldId id="322" r:id="rId2"/>
    <p:sldId id="259" r:id="rId3"/>
    <p:sldId id="260" r:id="rId4"/>
    <p:sldId id="261" r:id="rId5"/>
    <p:sldId id="26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6" r:id="rId18"/>
    <p:sldId id="290" r:id="rId19"/>
    <p:sldId id="285" r:id="rId20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C1FE"/>
    <a:srgbClr val="A2FFA3"/>
    <a:srgbClr val="FFFF99"/>
    <a:srgbClr val="FFFF66"/>
    <a:srgbClr val="FCFEB9"/>
    <a:srgbClr val="CECECE"/>
    <a:srgbClr val="C1CEFF"/>
    <a:srgbClr val="D1D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702" autoAdjust="0"/>
  </p:normalViewPr>
  <p:slideViewPr>
    <p:cSldViewPr snapToGrid="0">
      <p:cViewPr varScale="1">
        <p:scale>
          <a:sx n="85" d="100"/>
          <a:sy n="85" d="100"/>
        </p:scale>
        <p:origin x="140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8D1D820-DAEC-4CC1-95D5-2D7FDA634FA1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44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81BA68-BC59-4A59-9827-B63CD359E84C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4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34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077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4073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668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173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513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79299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550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705208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0617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465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186180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943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149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80081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2208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4343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983628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85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17848767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290952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613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33096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706700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5910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48368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7044"/>
            <a:ext cx="732884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967631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066064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737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10501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62137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445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442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7044"/>
            <a:ext cx="784359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021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024649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091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72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GB" alt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0109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7044"/>
            <a:ext cx="732884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0050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5629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altLang="en-US" sz="3200" b="1" u="sng" kern="1200" dirty="0">
          <a:solidFill>
            <a:srgbClr val="003366"/>
          </a:solidFill>
          <a:latin typeface="Century Gothic" panose="020B0502020202020204" pitchFamily="34" charset="0"/>
          <a:ea typeface="+mn-ea"/>
          <a:cs typeface="+mn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7" y="4078748"/>
            <a:ext cx="7571013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Introduction and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3064262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397C1125-271E-42BD-8C44-DA802831863D}" type="slidenum">
              <a:rPr lang="en-GB" smtClean="0"/>
              <a:pPr/>
              <a:t>10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Hence,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are now moving from the traditional topic-based teaching to outcome-based education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Methods of Delivery </a:t>
            </a:r>
          </a:p>
        </p:txBody>
      </p:sp>
    </p:spTree>
    <p:extLst>
      <p:ext uri="{BB962C8B-B14F-4D97-AF65-F5344CB8AC3E}">
        <p14:creationId xmlns:p14="http://schemas.microsoft.com/office/powerpoint/2010/main" val="212224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6C7C5322-FB2B-4D4D-9ACE-F191EB50DD37}" type="slidenum">
              <a:rPr lang="en-GB" smtClean="0"/>
              <a:pPr/>
              <a:t>11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OBE is education based on producing educational outcomes that: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Focus on what students can actually do after they are taught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Expect all learners / students to successfully achieve (sometimes minimum) level of knowledge and abilities.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Outcomes Based Education (OBE)</a:t>
            </a:r>
          </a:p>
        </p:txBody>
      </p:sp>
    </p:spTree>
    <p:extLst>
      <p:ext uri="{BB962C8B-B14F-4D97-AF65-F5344CB8AC3E}">
        <p14:creationId xmlns:p14="http://schemas.microsoft.com/office/powerpoint/2010/main" val="218326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B8FCD3E7-A985-4E5B-896E-4CC36A42B57A}" type="slidenum">
              <a:rPr lang="en-GB" smtClean="0"/>
              <a:pPr/>
              <a:t>12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It’s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we want to teach,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You should learn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So…What is OBE?</a:t>
            </a:r>
          </a:p>
        </p:txBody>
      </p:sp>
    </p:spTree>
    <p:extLst>
      <p:ext uri="{BB962C8B-B14F-4D97-AF65-F5344CB8AC3E}">
        <p14:creationId xmlns:p14="http://schemas.microsoft.com/office/powerpoint/2010/main" val="160337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439536F6-15DC-41C9-9A36-CD8F127A9A61}" type="slidenum">
              <a:rPr lang="en-GB" smtClean="0"/>
              <a:pPr/>
              <a:t>13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dirty="0"/>
              <a:t>CLO1 : Final Exam (50%)</a:t>
            </a:r>
          </a:p>
          <a:p>
            <a:r>
              <a:rPr lang="en-US" dirty="0"/>
              <a:t>Lecture</a:t>
            </a:r>
          </a:p>
          <a:p>
            <a:r>
              <a:rPr lang="en-US" dirty="0"/>
              <a:t>Introduction to Networks</a:t>
            </a:r>
          </a:p>
          <a:p>
            <a:r>
              <a:rPr lang="en-US" dirty="0"/>
              <a:t>Network Protocols and Communications</a:t>
            </a:r>
          </a:p>
          <a:p>
            <a:r>
              <a:rPr lang="en-US" dirty="0"/>
              <a:t>Network Access</a:t>
            </a:r>
          </a:p>
          <a:p>
            <a:r>
              <a:rPr lang="en-US" dirty="0"/>
              <a:t>Ethernet</a:t>
            </a:r>
          </a:p>
          <a:p>
            <a:r>
              <a:rPr lang="en-US" dirty="0"/>
              <a:t>Network Layer</a:t>
            </a:r>
          </a:p>
          <a:p>
            <a:r>
              <a:rPr lang="en-US" dirty="0"/>
              <a:t>Transport Layer</a:t>
            </a:r>
          </a:p>
          <a:p>
            <a:r>
              <a:rPr lang="en-US" dirty="0"/>
              <a:t>Application Layer</a:t>
            </a:r>
          </a:p>
          <a:p>
            <a:endParaRPr lang="en-US" dirty="0"/>
          </a:p>
          <a:p>
            <a:r>
              <a:rPr lang="en-US" dirty="0"/>
              <a:t>Tutorial</a:t>
            </a:r>
          </a:p>
          <a:p>
            <a:r>
              <a:rPr lang="en-US" dirty="0"/>
              <a:t>Data Communication Concepts</a:t>
            </a:r>
          </a:p>
          <a:p>
            <a:r>
              <a:rPr lang="en-US" dirty="0"/>
              <a:t>OSI Model and TCP/IP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21514" y="553751"/>
            <a:ext cx="4828566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Course Content Outline</a:t>
            </a:r>
          </a:p>
        </p:txBody>
      </p:sp>
    </p:spTree>
    <p:extLst>
      <p:ext uri="{BB962C8B-B14F-4D97-AF65-F5344CB8AC3E}">
        <p14:creationId xmlns:p14="http://schemas.microsoft.com/office/powerpoint/2010/main" val="220160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85CFEBD8-2B6B-4069-A686-90A93234BD91}" type="slidenum">
              <a:rPr lang="en-GB" smtClean="0"/>
              <a:pPr/>
              <a:t>14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CLO2 &amp; CLO3 : Group Assignment (50%)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Tutorial / Case Study / Group Discussion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Configure Network Operating System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IP Addressing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Case Study : Subnetting IP Networks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Build a Small Network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Topology / Transmission Medium / Network Devices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Networking Trends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*to be conducted in labs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21514" y="553751"/>
            <a:ext cx="4828566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Course Content Outline</a:t>
            </a:r>
          </a:p>
        </p:txBody>
      </p:sp>
    </p:spTree>
    <p:extLst>
      <p:ext uri="{BB962C8B-B14F-4D97-AF65-F5344CB8AC3E}">
        <p14:creationId xmlns:p14="http://schemas.microsoft.com/office/powerpoint/2010/main" val="72356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F3F94DD8-D9A1-49D7-8E28-603BFEE28E2F}" type="slidenum">
              <a:rPr lang="en-GB" smtClean="0"/>
              <a:pPr/>
              <a:t>15</a:t>
            </a:fld>
            <a:r>
              <a:rPr lang="en-GB" dirty="0"/>
              <a:t> of 20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What is expected of you 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6565" y="1364233"/>
            <a:ext cx="8229600" cy="53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You should abide to all the rules &amp; regulation of APU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Proper attire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No speaking of dialects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Attendance is compulsory and valid medical certificates or letters from parents /guardians must support any absence from class.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Three lateness will be equal to one absence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All pagers and </a:t>
            </a:r>
            <a:r>
              <a:rPr lang="en-US" altLang="en-US" sz="2400" b="1" kern="0" dirty="0" err="1">
                <a:solidFill>
                  <a:srgbClr val="FF0000"/>
                </a:solidFill>
              </a:rPr>
              <a:t>handphones</a:t>
            </a:r>
            <a:r>
              <a:rPr lang="en-US" altLang="en-US" sz="2400" b="1" kern="0" dirty="0">
                <a:solidFill>
                  <a:srgbClr val="FF0000"/>
                </a:solidFill>
              </a:rPr>
              <a:t> should be turned off during lectures.</a:t>
            </a:r>
          </a:p>
          <a:p>
            <a:pPr lvl="1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en-US" sz="2400" b="1" kern="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8053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2AC7596F-8BED-45AC-B830-132ADED525D9}" type="slidenum">
              <a:rPr lang="en-GB" smtClean="0"/>
              <a:pPr/>
              <a:t>16</a:t>
            </a:fld>
            <a:r>
              <a:rPr lang="en-GB" dirty="0"/>
              <a:t> of 20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6338" y="553750"/>
            <a:ext cx="6781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What support is available for you</a:t>
            </a:r>
            <a:r>
              <a:rPr lang="en-US" altLang="en-US" sz="3200" b="1" kern="0">
                <a:solidFill>
                  <a:srgbClr val="003366"/>
                </a:solidFill>
                <a:latin typeface="Century Gothic" panose="020B0502020202020204" pitchFamily="34" charset="0"/>
              </a:rPr>
              <a:t> </a:t>
            </a:r>
            <a:endParaRPr lang="en-US" altLang="en-US" sz="3200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87363" y="1697038"/>
            <a:ext cx="8229600" cy="51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Consultation hours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Resources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Reference material</a:t>
            </a:r>
          </a:p>
          <a:p>
            <a:pPr marL="457200" lvl="1" indent="0" eaLnBrk="1" hangingPunct="1">
              <a:buClr>
                <a:srgbClr val="3366FF"/>
              </a:buClr>
              <a:buNone/>
            </a:pPr>
            <a:endParaRPr lang="en-US" altLang="en-US" sz="2400" b="1" kern="0" dirty="0">
              <a:latin typeface="Century Gothic" panose="020B0502020202020204" pitchFamily="34" charset="0"/>
            </a:endParaRPr>
          </a:p>
          <a:p>
            <a:pPr marL="457200" lvl="1" indent="0" eaLnBrk="1" hangingPunct="1">
              <a:buClr>
                <a:srgbClr val="3366FF"/>
              </a:buClr>
              <a:buNone/>
            </a:pPr>
            <a:r>
              <a:rPr lang="en-US" altLang="en-US" sz="1800" b="1" kern="0" dirty="0">
                <a:latin typeface="+mn-lt"/>
              </a:rPr>
              <a:t>Essential Reading</a:t>
            </a:r>
          </a:p>
          <a:p>
            <a:pPr lvl="1" algn="just"/>
            <a:r>
              <a:rPr lang="en-US" sz="1600" dirty="0"/>
              <a:t>Cisco Networking Academy (2016). </a:t>
            </a:r>
            <a:r>
              <a:rPr lang="en-US" sz="1600" i="1" dirty="0"/>
              <a:t>Introduction to Networks V6 Companion Guide. </a:t>
            </a:r>
            <a:r>
              <a:rPr lang="en-US" sz="1600" dirty="0"/>
              <a:t>United States: Cisco Press. ISBN: 978-1587133602. </a:t>
            </a:r>
          </a:p>
          <a:p>
            <a:pPr lvl="1" algn="just"/>
            <a:r>
              <a:rPr lang="en-US" sz="1600" dirty="0" err="1"/>
              <a:t>Lammle</a:t>
            </a:r>
            <a:r>
              <a:rPr lang="en-US" sz="1600" dirty="0"/>
              <a:t>, T. (2016). </a:t>
            </a:r>
            <a:r>
              <a:rPr lang="en-US" sz="1600" i="1" dirty="0"/>
              <a:t>CCNA Routing and switching Complete Study Guide. </a:t>
            </a:r>
            <a:r>
              <a:rPr lang="en-US" sz="1600" dirty="0"/>
              <a:t>2nd ed. Indiana: </a:t>
            </a:r>
            <a:r>
              <a:rPr lang="en-US" sz="1600" dirty="0" err="1"/>
              <a:t>Sybex</a:t>
            </a:r>
            <a:r>
              <a:rPr lang="en-US" sz="1600" dirty="0"/>
              <a:t> (Wiley). ISBN: 978-1119288282. 	</a:t>
            </a:r>
          </a:p>
          <a:p>
            <a:pPr lvl="1" algn="just" eaLnBrk="1" hangingPunct="1">
              <a:buClr>
                <a:srgbClr val="3366FF"/>
              </a:buClr>
              <a:buFont typeface="Arial" panose="020B0604020202020204" pitchFamily="34" charset="0"/>
              <a:buChar char="•"/>
            </a:pPr>
            <a:endParaRPr lang="en-US" altLang="en-US" sz="1800" kern="0" dirty="0">
              <a:latin typeface="+mn-lt"/>
            </a:endParaRP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Internet resources</a:t>
            </a:r>
            <a:r>
              <a:rPr lang="en-US" altLang="en-US" b="1" kern="0" dirty="0">
                <a:latin typeface="Century Gothic" panose="020B0502020202020204" pitchFamily="34" charset="0"/>
              </a:rPr>
              <a:t> </a:t>
            </a:r>
          </a:p>
          <a:p>
            <a:pPr marL="800100" lvl="2" indent="0" eaLnBrk="1" hangingPunct="1">
              <a:buClr>
                <a:srgbClr val="3366FF"/>
              </a:buClr>
              <a:buNone/>
            </a:pPr>
            <a:r>
              <a:rPr lang="en-US" sz="1400" dirty="0"/>
              <a:t>- </a:t>
            </a:r>
            <a:r>
              <a:rPr lang="en-US" sz="1600" dirty="0"/>
              <a:t>Access to Cisco Networking Academy Platform - CCNA 1. </a:t>
            </a:r>
          </a:p>
          <a:p>
            <a:pPr marL="800100" lvl="2" indent="0" eaLnBrk="1" hangingPunct="1">
              <a:buClr>
                <a:srgbClr val="3366FF"/>
              </a:buClr>
              <a:buNone/>
            </a:pPr>
            <a:r>
              <a:rPr lang="en-US" sz="1600" dirty="0"/>
              <a:t>- Cisco Packet Tracer. </a:t>
            </a:r>
            <a:r>
              <a:rPr lang="en-US" sz="1400" dirty="0"/>
              <a:t>	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endParaRPr lang="en-US" altLang="en-US" sz="1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446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‹</a:t>
            </a:r>
            <a:fld id="{5852B582-5E0D-4ACE-806C-FAFE5B8244A4}" type="slidenum">
              <a:rPr lang="en-GB" smtClean="0"/>
              <a:pPr/>
              <a:t>17</a:t>
            </a:fld>
            <a:r>
              <a:rPr lang="en-GB" dirty="0"/>
              <a:t>› of 20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9438" y="573088"/>
            <a:ext cx="67992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200" b="1" u="sng">
                <a:solidFill>
                  <a:srgbClr val="003366"/>
                </a:solidFill>
                <a:latin typeface="Century Gothic" panose="020B0502020202020204" pitchFamily="34" charset="0"/>
              </a:defRPr>
            </a:lvl1pPr>
            <a:lvl2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2pPr>
            <a:lvl3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3pPr>
            <a:lvl4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4pPr>
            <a:lvl5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5pPr>
            <a:lvl6pPr marL="3429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6pPr>
            <a:lvl7pPr marL="6858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7pPr>
            <a:lvl8pPr marL="10287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8pPr>
            <a:lvl9pPr marL="13716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	Achievement requirements </a:t>
            </a:r>
          </a:p>
          <a:p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1544527"/>
            <a:ext cx="7096259" cy="41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3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9733416F-CE81-4514-9181-4ADEBD698B70}" type="slidenum">
              <a:rPr lang="en-GB" smtClean="0"/>
              <a:pPr/>
              <a:t>18</a:t>
            </a:fld>
            <a:r>
              <a:rPr lang="en-GB" dirty="0"/>
              <a:t> of 20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90800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600" dirty="0"/>
              <a:t>Q &amp; A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719263" y="411163"/>
            <a:ext cx="59650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Question and answer session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6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6034F2A1-A278-44EB-BB63-F17C63D0FF3B}" type="slidenum">
              <a:rPr lang="en-GB" smtClean="0"/>
              <a:pPr/>
              <a:t>19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to Networks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What we will cover next</a:t>
            </a:r>
            <a:br>
              <a:rPr lang="en-US" alt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endParaRPr lang="en-US" sz="3200" u="sng" kern="1200" dirty="0">
              <a:solidFill>
                <a:srgbClr val="003366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2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‹</a:t>
            </a:r>
            <a:fld id="{1D12F6B0-89A7-454D-9027-49C093E156E1}" type="slidenum">
              <a:rPr lang="en-GB" smtClean="0"/>
              <a:pPr/>
              <a:t>2</a:t>
            </a:fld>
            <a:r>
              <a:rPr lang="en-GB" dirty="0"/>
              <a:t>› of 20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54050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1" u="sng" kern="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Lecturer information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39763" y="1757363"/>
            <a:ext cx="778302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en-US" kern="0" dirty="0"/>
              <a:t>Lecturer Name: Keshab Raj Pokharel</a:t>
            </a:r>
          </a:p>
          <a:p>
            <a:pPr>
              <a:buFontTx/>
              <a:buNone/>
            </a:pP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354029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‹</a:t>
            </a:r>
            <a:fld id="{DD0597C9-676B-47AF-A672-068AB2DD5AFA}" type="slidenum">
              <a:rPr lang="en-GB" smtClean="0"/>
              <a:pPr/>
              <a:t>3</a:t>
            </a:fld>
            <a:r>
              <a:rPr lang="en-GB" dirty="0"/>
              <a:t>›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dirty="0"/>
              <a:t>Nil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4572" y="553750"/>
            <a:ext cx="61045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Pre-requisites for this module </a:t>
            </a:r>
            <a:endParaRPr lang="en-US" altLang="en-US" sz="3200" b="1" u="sng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2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‹</a:t>
            </a:r>
            <a:fld id="{B6284DA7-72A1-4559-B551-7B1484BD6D62}" type="slidenum">
              <a:rPr lang="en-GB" smtClean="0"/>
              <a:pPr/>
              <a:t>4</a:t>
            </a:fld>
            <a:r>
              <a:rPr lang="en-GB" dirty="0"/>
              <a:t>›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21514" y="553751"/>
            <a:ext cx="4054315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latin typeface="Century Gothic" panose="020B0502020202020204" pitchFamily="34" charset="0"/>
              </a:rPr>
              <a:t>Aims of this module</a:t>
            </a:r>
          </a:p>
        </p:txBody>
      </p:sp>
      <p:sp>
        <p:nvSpPr>
          <p:cNvPr id="2" name="Rectangle 1"/>
          <p:cNvSpPr/>
          <p:nvPr/>
        </p:nvSpPr>
        <p:spPr>
          <a:xfrm>
            <a:off x="485775" y="2084329"/>
            <a:ext cx="809155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Provide an insight into the </a:t>
            </a:r>
            <a:r>
              <a:rPr lang="en-GB" sz="2400" b="1" dirty="0">
                <a:ea typeface="Times New Roman" panose="02020603050405020304" pitchFamily="18" charset="0"/>
              </a:rPr>
              <a:t>basic concepts </a:t>
            </a:r>
            <a:r>
              <a:rPr lang="en-GB" sz="2400" dirty="0">
                <a:ea typeface="Times New Roman" panose="02020603050405020304" pitchFamily="18" charset="0"/>
              </a:rPr>
              <a:t>of data </a:t>
            </a:r>
            <a:r>
              <a:rPr lang="en-GB" sz="2400" b="1" dirty="0"/>
              <a:t>communications</a:t>
            </a:r>
            <a:endParaRPr lang="en-US" sz="2400" b="1" dirty="0"/>
          </a:p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Provide an understanding of networking, both </a:t>
            </a:r>
            <a:r>
              <a:rPr lang="en-GB" sz="2400" b="1" dirty="0">
                <a:ea typeface="Times New Roman" panose="02020603050405020304" pitchFamily="18" charset="0"/>
              </a:rPr>
              <a:t>Local and Wide Area Networks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auto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GB" sz="2400" dirty="0">
                <a:ea typeface="Times New Roman" panose="02020603050405020304" pitchFamily="18" charset="0"/>
              </a:rPr>
              <a:t>Introduce students to standards and </a:t>
            </a:r>
            <a:r>
              <a:rPr lang="en-GB" sz="2400" b="1" dirty="0">
                <a:ea typeface="Times New Roman" panose="02020603050405020304" pitchFamily="18" charset="0"/>
              </a:rPr>
              <a:t>protocols</a:t>
            </a:r>
            <a:r>
              <a:rPr lang="en-GB" sz="2400" dirty="0">
                <a:ea typeface="Times New Roman" panose="02020603050405020304" pitchFamily="18" charset="0"/>
              </a:rPr>
              <a:t> used in data communication and networking and, in particular, the basic principles of the ISO-OSI Reference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688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‹</a:t>
            </a:r>
            <a:fld id="{52F5A1FD-EB96-43A3-94DD-0F64BB6F9937}" type="slidenum">
              <a:rPr lang="en-GB" smtClean="0"/>
              <a:pPr/>
              <a:t>5</a:t>
            </a:fld>
            <a:r>
              <a:rPr lang="en-GB" dirty="0"/>
              <a:t>› of 20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4595" y="1656576"/>
            <a:ext cx="8234250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200" b="1" dirty="0">
                <a:latin typeface="Century Gothic" panose="020B0502020202020204" pitchFamily="34" charset="0"/>
              </a:rPr>
              <a:t>At the end of this module, YOU should be able to:</a:t>
            </a:r>
          </a:p>
          <a:p>
            <a:pPr algn="just" eaLnBrk="1" hangingPunct="1">
              <a:buClr>
                <a:srgbClr val="FF0000"/>
              </a:buClr>
            </a:pPr>
            <a:endParaRPr lang="en-US" altLang="en-US" sz="2200" b="1" dirty="0">
              <a:latin typeface="Century Gothic" panose="020B0502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/>
              <a:t>Explain the fundamental principles of current network operation including  the standards and protocols used in data communication.(C2, PLO1)</a:t>
            </a:r>
          </a:p>
          <a:p>
            <a:pPr marL="0" indent="0" algn="just"/>
            <a:r>
              <a:rPr lang="en-US" sz="2200" dirty="0"/>
              <a:t> 	</a:t>
            </a:r>
          </a:p>
          <a:p>
            <a:pPr marL="457200" indent="-457200" algn="just">
              <a:buAutoNum type="arabicPeriod" startAt="2"/>
            </a:pPr>
            <a:r>
              <a:rPr lang="en-US" sz="2200" dirty="0"/>
              <a:t>Form the local area network design and </a:t>
            </a:r>
            <a:r>
              <a:rPr lang="en-US" sz="2200" b="1" dirty="0"/>
              <a:t>configuration</a:t>
            </a:r>
            <a:r>
              <a:rPr lang="en-US" sz="2200" dirty="0"/>
              <a:t> using </a:t>
            </a:r>
          </a:p>
          <a:p>
            <a:pPr marL="0" indent="0" algn="just"/>
            <a:r>
              <a:rPr lang="en-US" sz="2200" dirty="0"/>
              <a:t>      simulation tool for the given scenario (A2, PLO6)</a:t>
            </a:r>
          </a:p>
          <a:p>
            <a:pPr marL="0" indent="0" algn="just"/>
            <a:endParaRPr lang="en-US" sz="2200" dirty="0"/>
          </a:p>
          <a:p>
            <a:pPr marL="457200" indent="-457200" algn="just">
              <a:buAutoNum type="arabicPeriod" startAt="3"/>
            </a:pPr>
            <a:r>
              <a:rPr lang="en-US" sz="2200" dirty="0"/>
              <a:t>Work in a team to justify the </a:t>
            </a:r>
            <a:r>
              <a:rPr lang="en-US" sz="2200" b="1" dirty="0"/>
              <a:t>topology and IP addressing plan  </a:t>
            </a:r>
            <a:r>
              <a:rPr lang="en-US" sz="2200" dirty="0"/>
              <a:t>based on the </a:t>
            </a:r>
            <a:r>
              <a:rPr lang="en-US" sz="2200" b="1" dirty="0"/>
              <a:t>network design </a:t>
            </a:r>
            <a:r>
              <a:rPr lang="en-US" sz="2200" dirty="0"/>
              <a:t>(A3, PLO4)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200" dirty="0"/>
          </a:p>
          <a:p>
            <a:pPr marL="0" indent="0" algn="just"/>
            <a:r>
              <a:rPr lang="en-US" sz="2200" dirty="0"/>
              <a:t>	</a:t>
            </a:r>
          </a:p>
          <a:p>
            <a:pPr marL="0" indent="0" eaLnBrk="1" hangingPunct="1"/>
            <a:endParaRPr lang="en-US" alt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41064" y="488436"/>
            <a:ext cx="7170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Learning Outcomes, (CLOs)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7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5D59B6FE-6A3E-4919-92E0-D748F9D523DD}" type="slidenum">
              <a:rPr lang="en-GB" smtClean="0"/>
              <a:pPr/>
              <a:t>6</a:t>
            </a:fld>
            <a:r>
              <a:rPr lang="en-GB" dirty="0"/>
              <a:t> of 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Mapping of CLOs with MOEs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D61BB-2751-499B-9230-F07632C0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5" y="1361786"/>
            <a:ext cx="895475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76410B79-D108-4EFB-9488-27AB2B296A2F}" type="slidenum">
              <a:rPr lang="en-GB" smtClean="0"/>
              <a:pPr/>
              <a:t>7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Case Study (Individual and Group)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Group Discussion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Teaching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4316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2513F3ED-97EE-4B1A-814E-8B5569B1D214}" type="slidenum">
              <a:rPr lang="en-GB" smtClean="0"/>
              <a:pPr/>
              <a:t>8</a:t>
            </a:fld>
            <a:r>
              <a:rPr lang="en-GB" dirty="0"/>
              <a:t> of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97038"/>
            <a:ext cx="8810625" cy="452596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Final Exam (50%) : CLO1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Group Assignment (50%)</a:t>
            </a:r>
          </a:p>
          <a:p>
            <a:pPr algn="l"/>
            <a:endParaRPr lang="en-MY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Apply suitable topology, IP addressing scheme and configuration techniques in a network design based on the given scenario (CLO)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Present network design and configuration using simulation tool (CLO3)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u="sng" kern="1200" dirty="0">
                <a:solidFill>
                  <a:srgbClr val="003366"/>
                </a:solidFill>
                <a:latin typeface="Century Gothic" panose="020B0502020202020204" pitchFamily="34" charset="0"/>
                <a:ea typeface="+mn-ea"/>
                <a:cs typeface="+mn-cs"/>
              </a:rPr>
              <a:t>Assessment Methods</a:t>
            </a:r>
          </a:p>
        </p:txBody>
      </p:sp>
    </p:spTree>
    <p:extLst>
      <p:ext uri="{BB962C8B-B14F-4D97-AF65-F5344CB8AC3E}">
        <p14:creationId xmlns:p14="http://schemas.microsoft.com/office/powerpoint/2010/main" val="21620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</a:t>
            </a:r>
            <a:fld id="{D05F9E18-2ED6-4C58-A5C7-8B6558F04DAF}" type="slidenum">
              <a:rPr lang="en-GB" smtClean="0"/>
              <a:pPr/>
              <a:t>9</a:t>
            </a:fld>
            <a:r>
              <a:rPr lang="en-GB" dirty="0"/>
              <a:t> of 20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85775" y="353891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200" b="1" u="sng">
                <a:solidFill>
                  <a:srgbClr val="003366"/>
                </a:solidFill>
                <a:latin typeface="Century Gothic" panose="020B0502020202020204" pitchFamily="34" charset="0"/>
              </a:defRPr>
            </a:lvl1pPr>
            <a:lvl2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2pPr>
            <a:lvl3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3pPr>
            <a:lvl4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4pPr>
            <a:lvl5pPr algn="ctr" eaLnBrk="1" hangingPunct="1">
              <a:defRPr sz="2700">
                <a:solidFill>
                  <a:schemeClr val="tx2"/>
                </a:solidFill>
                <a:latin typeface="Arial" charset="0"/>
              </a:defRPr>
            </a:lvl5pPr>
            <a:lvl6pPr marL="3429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6pPr>
            <a:lvl7pPr marL="6858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7pPr>
            <a:lvl8pPr marL="10287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8pPr>
            <a:lvl9pPr marL="1371600" algn="ctr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Student Learning Time (SLT)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5446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Course Credit Value: 3</a:t>
            </a:r>
          </a:p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Total Learning Hours: 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Lecture: </a:t>
            </a:r>
            <a:r>
              <a:rPr lang="en-GB" sz="2400" kern="0" dirty="0">
                <a:latin typeface="Century Gothic" panose="020B0502020202020204" pitchFamily="34" charset="0"/>
              </a:rPr>
              <a:t>28 hours per semester</a:t>
            </a:r>
            <a:endParaRPr lang="en-US" sz="2400" kern="0" dirty="0">
              <a:latin typeface="Century Gothic" panose="020B0502020202020204" pitchFamily="34" charset="0"/>
            </a:endParaRP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Tutorial / Case Study : </a:t>
            </a:r>
            <a:r>
              <a:rPr lang="en-GB" sz="2400" kern="0" dirty="0">
                <a:latin typeface="Century Gothic" panose="020B0502020202020204" pitchFamily="34" charset="0"/>
              </a:rPr>
              <a:t>21 hours per </a:t>
            </a:r>
            <a:r>
              <a:rPr lang="en-US" sz="2400" kern="0" dirty="0">
                <a:latin typeface="Century Gothic" panose="020B0502020202020204" pitchFamily="34" charset="0"/>
              </a:rPr>
              <a:t>semester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solidFill>
                  <a:srgbClr val="FF0000"/>
                </a:solidFill>
                <a:latin typeface="Century Gothic" panose="020B0502020202020204" pitchFamily="34" charset="0"/>
              </a:rPr>
              <a:t>Independent Learning Time: 49 hours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endParaRPr lang="en-US" sz="2400" kern="0" dirty="0">
              <a:latin typeface="Century Gothic" panose="020B0502020202020204" pitchFamily="34" charset="0"/>
            </a:endParaRPr>
          </a:p>
          <a:p>
            <a:pPr marL="454025" indent="0">
              <a:buNone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** Tutorials to be conducted in Labs</a:t>
            </a:r>
          </a:p>
          <a:p>
            <a:pPr marL="0" indent="0">
              <a:buFontTx/>
              <a:buNone/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7459758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74F032E0-9C4D-4BFC-A69E-2A19BA342085}" vid="{B8E43836-99CB-41EB-A0EE-4EAF66B525F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4127</TotalTime>
  <Pages>11</Pages>
  <Words>688</Words>
  <Application>Microsoft Office PowerPoint</Application>
  <PresentationFormat>On-screen Show (4:3)</PresentationFormat>
  <Paragraphs>126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Gothic</vt:lpstr>
      <vt:lpstr>Montserrat</vt:lpstr>
      <vt:lpstr>PT Sans</vt:lpstr>
      <vt:lpstr>Times New Roman</vt:lpstr>
      <vt:lpstr>Wingdings</vt:lpstr>
      <vt:lpstr>Theme1</vt:lpstr>
      <vt:lpstr>PowerPoint Presentation</vt:lpstr>
      <vt:lpstr>PowerPoint Presentation</vt:lpstr>
      <vt:lpstr>PowerPoint Presentation</vt:lpstr>
      <vt:lpstr>Aims of this module</vt:lpstr>
      <vt:lpstr>PowerPoint Presentation</vt:lpstr>
      <vt:lpstr>Mapping of CLOs with MOEs Domain</vt:lpstr>
      <vt:lpstr>Teaching Strategies</vt:lpstr>
      <vt:lpstr>Assessment Methods</vt:lpstr>
      <vt:lpstr>PowerPoint Presentation</vt:lpstr>
      <vt:lpstr>Methods of Delivery </vt:lpstr>
      <vt:lpstr>Outcomes Based Education (OBE)</vt:lpstr>
      <vt:lpstr>So…What is OBE?</vt:lpstr>
      <vt:lpstr>Course Content Outline</vt:lpstr>
      <vt:lpstr>Course Content Outline</vt:lpstr>
      <vt:lpstr>What is expected of you </vt:lpstr>
      <vt:lpstr>PowerPoint Presentation</vt:lpstr>
      <vt:lpstr>PowerPoint Presentation</vt:lpstr>
      <vt:lpstr>PowerPoint Presentation</vt:lpstr>
      <vt:lpstr>What we will cover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MSc</dc:subject>
  <dc:creator>Mrs. Kwan (Wong Hua Hung)</dc:creator>
  <cp:lastModifiedBy>Keshab Pokharel</cp:lastModifiedBy>
  <cp:revision>50</cp:revision>
  <cp:lastPrinted>1995-11-02T09:23:42Z</cp:lastPrinted>
  <dcterms:created xsi:type="dcterms:W3CDTF">2017-10-17T07:27:09Z</dcterms:created>
  <dcterms:modified xsi:type="dcterms:W3CDTF">2024-09-10T04:08:41Z</dcterms:modified>
</cp:coreProperties>
</file>